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85" r:id="rId2"/>
    <p:sldId id="256" r:id="rId3"/>
    <p:sldId id="277" r:id="rId4"/>
    <p:sldId id="276" r:id="rId5"/>
    <p:sldId id="309" r:id="rId6"/>
    <p:sldId id="258" r:id="rId7"/>
    <p:sldId id="259" r:id="rId8"/>
    <p:sldId id="286" r:id="rId9"/>
    <p:sldId id="305" r:id="rId10"/>
    <p:sldId id="311" r:id="rId11"/>
    <p:sldId id="262" r:id="rId12"/>
    <p:sldId id="263" r:id="rId13"/>
    <p:sldId id="299" r:id="rId14"/>
    <p:sldId id="300" r:id="rId15"/>
    <p:sldId id="284" r:id="rId16"/>
    <p:sldId id="266" r:id="rId17"/>
    <p:sldId id="287" r:id="rId18"/>
    <p:sldId id="304" r:id="rId19"/>
    <p:sldId id="288" r:id="rId20"/>
    <p:sldId id="301" r:id="rId21"/>
    <p:sldId id="303" r:id="rId22"/>
    <p:sldId id="289" r:id="rId23"/>
    <p:sldId id="290" r:id="rId24"/>
    <p:sldId id="291" r:id="rId25"/>
    <p:sldId id="292" r:id="rId26"/>
    <p:sldId id="281" r:id="rId27"/>
    <p:sldId id="269" r:id="rId28"/>
    <p:sldId id="270" r:id="rId29"/>
    <p:sldId id="271" r:id="rId30"/>
    <p:sldId id="272" r:id="rId31"/>
    <p:sldId id="31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NikoshBAN" pitchFamily="2" charset="0"/>
        <a:ea typeface="+mn-ea"/>
        <a:cs typeface="NikoshBAN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8000"/>
    <a:srgbClr val="0000FF"/>
    <a:srgbClr val="0033CC"/>
    <a:srgbClr val="0D9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89228" autoAdjust="0"/>
  </p:normalViewPr>
  <p:slideViewPr>
    <p:cSldViewPr>
      <p:cViewPr varScale="1">
        <p:scale>
          <a:sx n="66" d="100"/>
          <a:sy n="66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7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8D7A0AC-0A69-44B3-BEB0-D0BAC70A33CC}" type="datetime8">
              <a:rPr lang="bn-BD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C7C621-A356-4844-BE7C-B02DD9122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404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3E220B-8B44-4089-B6D7-1EDC3A6A392E}" type="datetime8">
              <a:rPr lang="bn-BD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374795-7E59-4877-A38F-1FA502849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27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মসজিদের চিত্র দেওয়ার মাধ্যমে শিক্ষার্থীদের একথা স্মরণ করিয়ে দেওয়া যে নামাজ সম্পর্কিত আজকের পাঠের বিষয় ।  এই পাঠে স্বাগতম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5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Calibri" pitchFamily="34" charset="0"/>
            </a:endParaRPr>
          </a:p>
        </p:txBody>
      </p:sp>
      <p:sp>
        <p:nvSpPr>
          <p:cNvPr id="3482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673047-153C-4836-B71E-4B34FEAC7B1C}" type="datetime8">
              <a:rPr lang="bn-BD" smtClean="0">
                <a:latin typeface="Calibri" pitchFamily="34" charset="0"/>
                <a:ea typeface="Vrinda"/>
                <a:cs typeface="Vrinda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 আগ. 16</a:t>
            </a:fld>
            <a:endParaRPr lang="en-US" smtClean="0">
              <a:latin typeface="Calibri" pitchFamily="34" charset="0"/>
            </a:endParaRP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BD" smtClean="0">
                <a:latin typeface="Calibri" pitchFamily="34" charset="0"/>
                <a:ea typeface="Vrinda"/>
                <a:cs typeface="Vrinda"/>
              </a:rPr>
              <a:t>মোঃ সাইফুল ইসলাম। সহকারী শিক্ষক, সোনামুখী উচ্চ বিদ্যালয়।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482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A2FC7FF-DEE3-46DD-8239-06399AC2173B}" type="slidenum">
              <a:rPr lang="en-US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23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শরীরে কোন অংগে অপবিত্রতা লেগে থাকলে তা ধৌত করে নিতে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0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3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30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পুরুষের সতর নাভির উপর হতে গিরার নিচ পর্যন্ত। আর মেয়েদের মুখমন্ডল, হাতের কবজি ও পায়ের টাকনু ব্যতীত সমস্ত অঙ্গ সতর।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26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197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যে সময় যে নামাজ সে সময় সে নামাজ আদায় করা। যেমন ফজরের সময় ফজর নামাজ আদায় করা।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89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নিয়ত করার ক্ষেত্রে ছেলে ও মেয়েদের হাত উঠানোর নিয়ম বর্ণনা করবেন। 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38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নিতে হবে , খাতা পরিবর্তনের মাধ্যমে । উত্তর যেমন হতে পারে- নামাজের আহকাম এর মাধ্যমে কাপড় পাক শরীর পাক এমন অনেক কিছু করতে আমাদের সাহায্য করে। শিক্ষকমন্ডলী প্রয়োজনে অন্য কোন পদ্ধতি অবলম্বন করতে পারেন।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91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আল্লাহ আকবার বলে নামাজ শুরু করা 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04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5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করার পদ্ধতি হলো রিবন বার এর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তে ক্লিক করে </a:t>
            </a:r>
            <a:r>
              <a:rPr lang="en-US" baseline="0" dirty="0" smtClean="0"/>
              <a:t>Hide Slide </a:t>
            </a:r>
            <a:r>
              <a:rPr lang="bn-BD" baseline="0" dirty="0" smtClean="0"/>
              <a:t>এর উপর ক্লিক 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 হয়ে যাবে। এক্ষেত্রে </a:t>
            </a:r>
            <a:r>
              <a:rPr lang="en-US" baseline="0" dirty="0" smtClean="0"/>
              <a:t>f5 </a:t>
            </a:r>
            <a:r>
              <a:rPr lang="bn-BD" baseline="0" dirty="0" smtClean="0"/>
              <a:t>চেপে </a:t>
            </a:r>
            <a:r>
              <a:rPr lang="en-US" baseline="0" dirty="0" smtClean="0"/>
              <a:t>Slide Show </a:t>
            </a:r>
            <a:r>
              <a:rPr lang="bn-BD" baseline="0" dirty="0" smtClean="0"/>
              <a:t>করলে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করা </a:t>
            </a:r>
            <a:r>
              <a:rPr lang="en-US" baseline="0" dirty="0" smtClean="0"/>
              <a:t>page </a:t>
            </a:r>
            <a:r>
              <a:rPr lang="bn-BD" baseline="0" dirty="0" smtClean="0"/>
              <a:t>আর দেখা যাবে না।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751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কমপক্ষে তিন আয়াত বা তার সম পরিমান  ১ আয়াত কুরআন থেকে তেলাওয়াত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93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85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ছেলে ও মেয়েদের সেজদার পার্থক্য ছবির আলোকে শিক্ষক ব্যাখ্যা করবেন।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9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69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</a:t>
            </a: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427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দলে</a:t>
            </a:r>
            <a:r>
              <a:rPr lang="bn-BD" baseline="0" dirty="0" smtClean="0"/>
              <a:t> ভাগ করার ক্ষেত্রে আমার পরামর্শ ক্লাশ শুরুর আগে এটা করতে হবে এবং একজন দলনেতা নিযুক্ত করতে হবে। সেক্ষেত্রে প্রতি দলে সমান সংখ্যক শিক্ষার্থী রাখতে হবে এবং জোড় হতে হবে । যেমন ৪,৬,৮ ১০ জন। </a:t>
            </a:r>
            <a:r>
              <a:rPr lang="bn-BD" dirty="0" smtClean="0"/>
              <a:t>কাজ শেষে</a:t>
            </a:r>
            <a:r>
              <a:rPr lang="bn-BD" baseline="0" dirty="0" smtClean="0"/>
              <a:t> শিক্ষার্থীদের দ্বারা মূল্যায়ন করে নেওয়া যেতে পারে খাতা পরিবর্তনের মাধ্যমে । উত্তর যেমন হতে পারে- সঠিক নিয়মে সালাত আদায়ের পদ্ধতি শিক্ষার্থীরা লিখবে যার উত্তর টা ভালো হবে সেটা মডেল হিসাবে উপস্থাপন করা যেতে পারে।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45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987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মাউস ক্লিক করে নেওয়ার মাধ্যমে উত্তর নেওয়ার চেষ্টা করতে হবে।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28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শুধু আবহ সৃষ্টির জন্য । </a:t>
            </a:r>
            <a:r>
              <a:rPr lang="bn-BD" dirty="0" smtClean="0"/>
              <a:t>বাড়ির কাজ শিক্ষার্থীদের</a:t>
            </a:r>
            <a:r>
              <a:rPr lang="bn-BD" baseline="0" dirty="0" smtClean="0"/>
              <a:t> খাতায় লেখে নেওয়া নিশ্চত করতে হবে । আগামী দিন এই কাজ কয়েক জনের  দেখতে হবে এবং বাকি কাজ দলনেতার দ্বারা মূল্যায়ন করে নেওয়া যেতে পারে।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24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আল্লাহ</a:t>
            </a:r>
            <a:r>
              <a:rPr lang="bn-BD" baseline="0" dirty="0" smtClean="0"/>
              <a:t> হাফেজ লেখা আছে মসজিদের উপর কারণ শিক্ষার্থিদের যেন স্মরণ থাকে আমরা আজ কী ক্লাশ করলাম।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02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পাঠ সম্পর্কিত সঠিক উত্তর গ্রহণ করতে হবে।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বিভিন্ন উত্তর দিবে তা থেকে পাঠ সম্পর্কিত সঠিক উত্তর গ্রহণ করতে হবে।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9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দুইটি</a:t>
            </a:r>
            <a:r>
              <a:rPr lang="bn-BD" baseline="0" dirty="0" smtClean="0"/>
              <a:t> ছবি প্রকাশ করার পর প্রশ্ন করার মাধ্যমে আসল উত্তর বাহির করে নেওয়ার চেষ্টা করতে হবে। এর পর পাঠ শিরোনাম আসবে। পাঠ শিরোনাম বোর্ডে লিখতে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7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 দ্বারা শিখনফল পড়ে নিতে হবে । </a:t>
            </a:r>
            <a:r>
              <a:rPr lang="bn-BD" dirty="0" smtClean="0"/>
              <a:t>সম্মানিত</a:t>
            </a:r>
            <a:r>
              <a:rPr lang="bn-BD" baseline="0" dirty="0" smtClean="0"/>
              <a:t> শিক্ষকমন্ডলী আপনারা ইচ্ছে করলে এই </a:t>
            </a:r>
            <a:r>
              <a:rPr lang="en-US" baseline="0" dirty="0" smtClean="0"/>
              <a:t>slide </a:t>
            </a:r>
            <a:r>
              <a:rPr lang="bn-BD" baseline="0" dirty="0" smtClean="0"/>
              <a:t>টি </a:t>
            </a:r>
            <a:r>
              <a:rPr lang="en-US" baseline="0" dirty="0" smtClean="0"/>
              <a:t>Hide </a:t>
            </a:r>
            <a:r>
              <a:rPr lang="bn-BD" baseline="0" dirty="0" smtClean="0"/>
              <a:t>করে রাখতে পারবেন।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1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দুইটি প্রকাশ হওয়ার  পর সঠিক উত্তর নেওয়ার  চেষ্টা করতে হবে।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0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শিক্ষার্থীদের</a:t>
            </a:r>
            <a:r>
              <a:rPr lang="bn-BD" baseline="0" dirty="0" smtClean="0"/>
              <a:t> কাছ থেকে সঠিক উত্তর নেওয়ার চেষ্টা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ছবি</a:t>
            </a:r>
            <a:r>
              <a:rPr lang="bn-BD" baseline="0" dirty="0" smtClean="0"/>
              <a:t> দেখে যেন বুঝতে পারে কি উত্তর হতে পারে এ জন্য এ ছবি দেওয়া। একজনের খাতা অন্যের মাধ্যমে মূল্যায়ন করে নেওয়া যেতে পারে। সালাতের বাহিরের কাজকে আহকাম আরা ভিতরের কাজকে আরকান বলে।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53E220B-8B44-4089-B6D7-1EDC3A6A392E}" type="datetime8">
              <a:rPr lang="bn-BD" smtClean="0"/>
              <a:pPr>
                <a:defRPr/>
              </a:pPr>
              <a:t>07 আগ.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bn-BD" smtClean="0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F2374795-7E59-4877-A38F-1FA50284965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2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692FA8-D9E3-480C-B866-12BF44B5F2EB}" type="datetime12">
              <a:rPr lang="bn-BD"/>
              <a:pPr>
                <a:defRPr/>
              </a:pPr>
              <a:t>07-08-16 12.57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3C09560-B38C-4BCE-8FB7-DF6472392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2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E5B16CB-1518-4FBF-B59E-911D0A489E25}" type="datetime12">
              <a:rPr lang="bn-BD"/>
              <a:pPr>
                <a:defRPr/>
              </a:pPr>
              <a:t>07-08-16 12.57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AC11B4-B740-41F1-A9C4-ABA7626E9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1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991180-699C-49C0-BC0C-29D2A277DA4F}" type="datetime12">
              <a:rPr lang="bn-BD"/>
              <a:pPr>
                <a:defRPr/>
              </a:pPr>
              <a:t>07-08-16 12.57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44C6C5C-91CB-4D79-9978-9B066C34C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6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C83241-0BAC-4F11-ABF3-4FF6A2417390}" type="datetime12">
              <a:rPr lang="bn-BD"/>
              <a:pPr>
                <a:defRPr/>
              </a:pPr>
              <a:t>07-08-16 12.57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ED3A41-33F5-4415-BF58-AFEBB9CC3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65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2725A-D917-4584-A09A-F82EFA328D7A}" type="datetime12">
              <a:rPr lang="bn-BD"/>
              <a:pPr>
                <a:defRPr/>
              </a:pPr>
              <a:t>07-08-16 12.57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E7EBE-B282-42FB-A98D-A0ADCF7A4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8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5F7B4D-522E-40AC-8997-95732010F8EB}" type="datetime12">
              <a:rPr lang="bn-BD"/>
              <a:pPr>
                <a:defRPr/>
              </a:pPr>
              <a:t>07-08-16 12.57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54B11F-ECB5-4473-8116-32AB3488D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82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4E471E-BAE0-446E-AD07-775122D0756D}" type="datetime12">
              <a:rPr lang="bn-BD"/>
              <a:pPr>
                <a:defRPr/>
              </a:pPr>
              <a:t>07-08-16 12.57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D56F06-401D-4172-95AB-E876D6381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9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17F2227-0FA4-4B52-8694-F78B32703B10}" type="datetime12">
              <a:rPr lang="bn-BD"/>
              <a:pPr>
                <a:defRPr/>
              </a:pPr>
              <a:t>07-08-16 12.57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E5E566-223E-4F34-BC65-265444702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0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04775" cmpd="sng">
            <a:gradFill>
              <a:gsLst>
                <a:gs pos="21875">
                  <a:srgbClr val="2ADBE0"/>
                </a:gs>
                <a:gs pos="18750">
                  <a:srgbClr val="32E0DF"/>
                </a:gs>
                <a:gs pos="12500">
                  <a:srgbClr val="42EADE"/>
                </a:gs>
                <a:gs pos="0">
                  <a:srgbClr val="03D4A8">
                    <a:lumMod val="54000"/>
                    <a:lumOff val="46000"/>
                    <a:alpha val="58000"/>
                  </a:srgbClr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AED85B-E0EF-4888-B5F3-B8E3EBF21AFB}" type="datetime12">
              <a:rPr lang="bn-BD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92F88C-5841-441C-B7B4-88ABDFA22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69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41A224-8534-4421-99B5-28F880C2A906}" type="datetime12">
              <a:rPr lang="bn-BD"/>
              <a:pPr>
                <a:defRPr/>
              </a:pPr>
              <a:t>07-08-16 12.57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1E9450-C7F9-4D6C-8ECB-62269ACCC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9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1F5018-6D51-4E17-98BD-CB20C8E39232}" type="datetime12">
              <a:rPr lang="bn-BD"/>
              <a:pPr>
                <a:defRPr/>
              </a:pPr>
              <a:t>07-08-16 12.57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324600"/>
            <a:ext cx="45720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6B95C9-3554-4B12-BE2B-8FABBA901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53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ction Button: Back or Previous 10">
            <a:hlinkClick r:id="" action="ppaction://hlinkshowjump?jump=previousslide" highlightClick="1"/>
          </p:cNvPr>
          <p:cNvSpPr/>
          <p:nvPr userDrawn="1"/>
        </p:nvSpPr>
        <p:spPr>
          <a:xfrm>
            <a:off x="152400" y="6324600"/>
            <a:ext cx="650960" cy="421742"/>
          </a:xfrm>
          <a:prstGeom prst="actionButtonBackPrevious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Action Button: Forward or Next 13">
            <a:hlinkClick r:id="" action="ppaction://hlinkshowjump?jump=nextslide" highlightClick="1"/>
          </p:cNvPr>
          <p:cNvSpPr/>
          <p:nvPr userDrawn="1"/>
        </p:nvSpPr>
        <p:spPr>
          <a:xfrm>
            <a:off x="8305800" y="6324600"/>
            <a:ext cx="609600" cy="421742"/>
          </a:xfrm>
          <a:prstGeom prst="actionButtonForwardNex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Action Button: Information 14">
            <a:hlinkClick r:id="" action="ppaction://hlinkshowjump?jump=endshow" highlightClick="1"/>
          </p:cNvPr>
          <p:cNvSpPr/>
          <p:nvPr userDrawn="1"/>
        </p:nvSpPr>
        <p:spPr>
          <a:xfrm>
            <a:off x="8305800" y="96375"/>
            <a:ext cx="609600" cy="605159"/>
          </a:xfrm>
          <a:prstGeom prst="actionButtonInformation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 userDrawn="1"/>
        </p:nvSpPr>
        <p:spPr>
          <a:xfrm>
            <a:off x="152400" y="138113"/>
            <a:ext cx="685800" cy="563562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514600" y="6324600"/>
            <a:ext cx="4724400" cy="422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000" dirty="0">
                <a:solidFill>
                  <a:srgbClr val="C00000"/>
                </a:solidFill>
              </a:rPr>
              <a:t>মোঃ সাইফুল ইসলাম, </a:t>
            </a:r>
            <a:r>
              <a:rPr lang="bn-BD" sz="1600" dirty="0">
                <a:solidFill>
                  <a:srgbClr val="C00000"/>
                </a:solidFill>
              </a:rPr>
              <a:t>সহকারী শিক্ষক, সোনামুখী উচ্চ বিদ্যালয়।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183313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  <a:cs typeface="NikoshBAN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video" Target="../media/media1.mp4"/><Relationship Id="rId7" Type="http://schemas.openxmlformats.org/officeDocument/2006/relationships/image" Target="../media/image35.wmf"/><Relationship Id="rId2" Type="http://schemas.microsoft.com/office/2007/relationships/media" Target="../media/media1.mp4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259586"/>
            <a:ext cx="7772400" cy="46166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BD" sz="2400" dirty="0"/>
              <a:t>এই স্লাইডটি সম্মানিত শিক্ষকমণ্ডলীর জন্য, বিধায় স্লাইডটি </a:t>
            </a:r>
            <a:r>
              <a:rPr lang="bn-BD" sz="2400" dirty="0">
                <a:solidFill>
                  <a:srgbClr val="FF0000"/>
                </a:solidFill>
              </a:rPr>
              <a:t>হাইড</a:t>
            </a:r>
            <a:r>
              <a:rPr lang="bn-BD" sz="2400" dirty="0"/>
              <a:t> করে রাখা হয়েছে।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28601" y="1214497"/>
            <a:ext cx="8686799" cy="452431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 err="1"/>
              <a:t>এই</a:t>
            </a:r>
            <a:r>
              <a:rPr lang="en-US" sz="3600" dirty="0"/>
              <a:t> </a:t>
            </a:r>
            <a:r>
              <a:rPr lang="bn-BD" sz="3600" dirty="0"/>
              <a:t>কন্টেন্টটি </a:t>
            </a:r>
            <a:r>
              <a:rPr lang="en-US" sz="3600" dirty="0"/>
              <a:t> </a:t>
            </a:r>
            <a:r>
              <a:rPr lang="en-US" sz="3600" dirty="0" err="1"/>
              <a:t>শ্রে</a:t>
            </a:r>
            <a:r>
              <a:rPr lang="bn-BD" sz="3600" dirty="0" smtClean="0"/>
              <a:t>ণি</a:t>
            </a:r>
            <a:r>
              <a:rPr lang="en-US" sz="3600" dirty="0" err="1" smtClean="0"/>
              <a:t>কক্ষে</a:t>
            </a:r>
            <a:r>
              <a:rPr lang="en-US" sz="3600" dirty="0" smtClean="0"/>
              <a:t> </a:t>
            </a:r>
            <a:r>
              <a:rPr lang="en-US" sz="3600" dirty="0" err="1"/>
              <a:t>উপস্থাপনের</a:t>
            </a:r>
            <a:r>
              <a:rPr lang="en-US" sz="3600" dirty="0"/>
              <a:t> </a:t>
            </a:r>
            <a:r>
              <a:rPr lang="en-US" sz="3600" dirty="0" err="1"/>
              <a:t>সময়</a:t>
            </a:r>
            <a:r>
              <a:rPr lang="en-US" sz="3600" dirty="0"/>
              <a:t> </a:t>
            </a:r>
            <a:r>
              <a:rPr lang="bn-BD" sz="3600" dirty="0"/>
              <a:t>কিছু</a:t>
            </a:r>
            <a:r>
              <a:rPr lang="en-US" sz="3600" dirty="0"/>
              <a:t> </a:t>
            </a:r>
            <a:r>
              <a:rPr lang="bn-BD" sz="3600" dirty="0"/>
              <a:t>নির্দেশনা</a:t>
            </a:r>
            <a:r>
              <a:rPr lang="en-US" sz="3600" dirty="0"/>
              <a:t> </a:t>
            </a:r>
            <a:r>
              <a:rPr lang="bn-BD" sz="3600" dirty="0"/>
              <a:t>প্রয়োজনীয়</a:t>
            </a:r>
            <a:r>
              <a:rPr lang="en-US" sz="3600" dirty="0"/>
              <a:t> </a:t>
            </a:r>
            <a:r>
              <a:rPr lang="en-US" sz="3600" dirty="0" err="1"/>
              <a:t>স্লাইডের</a:t>
            </a:r>
            <a:r>
              <a:rPr lang="en-US" sz="3600" dirty="0"/>
              <a:t> slide</a:t>
            </a:r>
            <a:r>
              <a:rPr lang="bn-BD" sz="3600" dirty="0"/>
              <a:t> </a:t>
            </a:r>
            <a:r>
              <a:rPr lang="en-US" sz="3600" dirty="0"/>
              <a:t>note এ </a:t>
            </a:r>
            <a:r>
              <a:rPr lang="en-US" sz="3600" dirty="0" err="1"/>
              <a:t>সংযোজন</a:t>
            </a:r>
            <a:r>
              <a:rPr lang="en-US" sz="3600" dirty="0"/>
              <a:t> </a:t>
            </a:r>
            <a:r>
              <a:rPr lang="en-US" sz="3600" dirty="0" err="1"/>
              <a:t>করা</a:t>
            </a:r>
            <a:r>
              <a:rPr lang="en-US" sz="3600" dirty="0"/>
              <a:t> </a:t>
            </a:r>
            <a:r>
              <a:rPr lang="en-US" sz="3600" dirty="0" err="1"/>
              <a:t>হয়েছে</a:t>
            </a:r>
            <a:r>
              <a:rPr lang="en-US" sz="3600" dirty="0"/>
              <a:t>। </a:t>
            </a:r>
            <a:r>
              <a:rPr lang="en-US" sz="3600" dirty="0" err="1"/>
              <a:t>আশা</a:t>
            </a:r>
            <a:r>
              <a:rPr lang="en-US" sz="3600" dirty="0"/>
              <a:t> </a:t>
            </a:r>
            <a:r>
              <a:rPr lang="en-US" sz="3600" dirty="0" err="1"/>
              <a:t>করি</a:t>
            </a:r>
            <a:r>
              <a:rPr lang="en-US" sz="3600" dirty="0"/>
              <a:t> </a:t>
            </a:r>
            <a:r>
              <a:rPr lang="en-US" sz="3600" dirty="0" err="1"/>
              <a:t>সম্মানিত</a:t>
            </a:r>
            <a:r>
              <a:rPr lang="bn-BD" sz="3600" dirty="0"/>
              <a:t> </a:t>
            </a:r>
            <a:r>
              <a:rPr lang="en-US" sz="3600" dirty="0" err="1"/>
              <a:t>শিক্ষক</a:t>
            </a:r>
            <a:r>
              <a:rPr lang="bn-BD" sz="3600" dirty="0"/>
              <a:t>মণ্ডলী</a:t>
            </a:r>
            <a:r>
              <a:rPr lang="en-US" sz="3600" dirty="0"/>
              <a:t> </a:t>
            </a:r>
            <a:r>
              <a:rPr lang="en-US" sz="3600" dirty="0" err="1"/>
              <a:t>পাঠটি</a:t>
            </a:r>
            <a:r>
              <a:rPr lang="en-US" sz="3600" dirty="0"/>
              <a:t> </a:t>
            </a:r>
            <a:r>
              <a:rPr lang="en-US" sz="3600" dirty="0" err="1"/>
              <a:t>উপস্থাপনের</a:t>
            </a:r>
            <a:r>
              <a:rPr lang="en-US" sz="3600" dirty="0"/>
              <a:t> </a:t>
            </a:r>
            <a:r>
              <a:rPr lang="en-US" sz="3600" dirty="0" err="1"/>
              <a:t>পূর্বে</a:t>
            </a:r>
            <a:r>
              <a:rPr lang="en-US" sz="3600" dirty="0"/>
              <a:t> </a:t>
            </a:r>
            <a:r>
              <a:rPr lang="bn-BD" sz="3600" dirty="0"/>
              <a:t>পাঠ্য বইয়ের সাথে মিলিয়ে নিয়ে </a:t>
            </a:r>
            <a:r>
              <a:rPr lang="en-US" sz="3600" dirty="0" err="1"/>
              <a:t>উল্লেখিত</a:t>
            </a:r>
            <a:r>
              <a:rPr lang="en-US" sz="3600" dirty="0"/>
              <a:t> </a:t>
            </a:r>
            <a:r>
              <a:rPr lang="bn-BD" sz="3600" dirty="0"/>
              <a:t>স্লাইড </a:t>
            </a:r>
            <a:r>
              <a:rPr lang="bn-BD" sz="3600" dirty="0" smtClean="0"/>
              <a:t>নোটগুলো </a:t>
            </a:r>
            <a:r>
              <a:rPr lang="en-US" sz="3600" dirty="0" err="1"/>
              <a:t>দেখে</a:t>
            </a:r>
            <a:r>
              <a:rPr lang="en-US" sz="3600" dirty="0"/>
              <a:t> </a:t>
            </a:r>
            <a:r>
              <a:rPr lang="bn-BD" sz="3600" dirty="0"/>
              <a:t>নিবেন</a:t>
            </a:r>
            <a:r>
              <a:rPr lang="en-US" sz="3600" dirty="0"/>
              <a:t> </a:t>
            </a:r>
            <a:r>
              <a:rPr lang="bn-BD" sz="3600" dirty="0"/>
              <a:t>এবং স্লাইড নোটের সাথে মিলিয়ে  প্রতিটি সাইড উপস্থাপন করবেন</a:t>
            </a:r>
            <a:r>
              <a:rPr lang="en-US" sz="3600" dirty="0"/>
              <a:t>।</a:t>
            </a:r>
            <a:r>
              <a:rPr lang="bn-BD" sz="3600" dirty="0"/>
              <a:t> এছাড়াও শিক্ষকমণ্ডলী </a:t>
            </a:r>
            <a:r>
              <a:rPr lang="en-US" sz="3600" dirty="0"/>
              <a:t> </a:t>
            </a:r>
            <a:r>
              <a:rPr lang="bn-BD" sz="3600" dirty="0"/>
              <a:t> প্রয়োজনবোধে তার নিজস্ব কৌশল প্রয়োগ করতে পারবেন ।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3600" dirty="0"/>
              <a:t> </a:t>
            </a:r>
            <a:r>
              <a:rPr lang="bn-BD" sz="3600" dirty="0"/>
              <a:t>চেপে পাঠ উপস্থাপন শুরু করবেন।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77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914400" y="6324600"/>
            <a:ext cx="1600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fld id="{114E7611-690A-4937-BF7E-B9D7939EE682}" type="datetime12">
              <a:rPr lang="bn-BD" smtClean="0"/>
              <a:pPr/>
              <a:t>07-08-16 12.57</a:t>
            </a:fld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fld id="{A6632AD3-3F15-4F61-902D-64B0547CE06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4E7611-690A-4937-BF7E-B9D7939EE682}" type="datetime12">
              <a:rPr lang="bn-BD" smtClean="0"/>
              <a:pPr/>
              <a:t>07-08-16 12.57</a:t>
            </a:fld>
            <a:endParaRPr lang="en-US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632AD3-3F15-4F61-902D-64B0547CE06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F096E7-33C3-4F81-A7AA-1435ED69E354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12.57</a:t>
            </a:fld>
            <a:endParaRPr lang="en-US" smtClean="0"/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C21A24-B77D-444C-8835-94836512B15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12" name="Rounded Rectangle 11"/>
          <p:cNvSpPr/>
          <p:nvPr/>
        </p:nvSpPr>
        <p:spPr>
          <a:xfrm>
            <a:off x="2819400" y="76200"/>
            <a:ext cx="32004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একক কাজ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" y="5181600"/>
            <a:ext cx="8153400" cy="914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4400" dirty="0" smtClean="0">
                <a:solidFill>
                  <a:schemeClr val="tx1"/>
                </a:solidFill>
              </a:rPr>
              <a:t>সালাতের আহকাম ও আরকান কাকে বলে?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4" name="24-Point Star 13"/>
          <p:cNvSpPr/>
          <p:nvPr/>
        </p:nvSpPr>
        <p:spPr>
          <a:xfrm>
            <a:off x="6507956" y="2401793"/>
            <a:ext cx="2376488" cy="2245270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331743" y="1024719"/>
            <a:ext cx="2728913" cy="12144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57350"/>
            <a:ext cx="1743075" cy="26289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2" y="1357312"/>
            <a:ext cx="3519488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15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4268733" cy="2746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4038600" cy="274624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66800" y="152400"/>
            <a:ext cx="70104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7592" y="4524416"/>
            <a:ext cx="3360215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 smtClean="0">
                <a:sym typeface="Webdings"/>
              </a:rPr>
              <a:t>১। শরীর </a:t>
            </a:r>
            <a:r>
              <a:rPr lang="bn-BD" sz="6000" dirty="0">
                <a:sym typeface="Webdings"/>
              </a:rPr>
              <a:t>পাক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72" y="1676400"/>
            <a:ext cx="2681468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57350"/>
            <a:ext cx="3136704" cy="2349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73406" y="4800600"/>
            <a:ext cx="6122189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>
                <a:sym typeface="Webdings"/>
              </a:rPr>
              <a:t>২</a:t>
            </a:r>
            <a:r>
              <a:rPr lang="bn-BD" sz="6000" dirty="0" smtClean="0">
                <a:sym typeface="Webdings"/>
              </a:rPr>
              <a:t>। পরিধানের কাপড় পাক</a:t>
            </a:r>
            <a:endParaRPr lang="bn-BD" sz="6000" dirty="0">
              <a:sym typeface="Webding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4"/>
          <a:stretch/>
        </p:blipFill>
        <p:spPr>
          <a:xfrm>
            <a:off x="2918902" y="1593850"/>
            <a:ext cx="2948498" cy="259715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152400"/>
            <a:ext cx="70104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37073"/>
            <a:ext cx="2819400" cy="2432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627548"/>
            <a:ext cx="2895600" cy="2442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90675" y="4737003"/>
            <a:ext cx="6038833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 smtClean="0">
                <a:sym typeface="Webdings"/>
              </a:rPr>
              <a:t>৩। নামাজের জায়গা পাক</a:t>
            </a:r>
            <a:endParaRPr lang="bn-BD" sz="6000" dirty="0">
              <a:sym typeface="Webding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3600" y="1637073"/>
            <a:ext cx="3048000" cy="2448938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66800" y="152400"/>
            <a:ext cx="70104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9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5" y="1590102"/>
            <a:ext cx="4383141" cy="3003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81325" y="4953000"/>
            <a:ext cx="3385863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>
                <a:sym typeface="Webdings"/>
              </a:rPr>
              <a:t>৪</a:t>
            </a:r>
            <a:r>
              <a:rPr lang="bn-BD" sz="6000" dirty="0" smtClean="0">
                <a:sym typeface="Webdings"/>
              </a:rPr>
              <a:t>। সতর ঢাকা</a:t>
            </a:r>
            <a:endParaRPr lang="bn-BD" sz="6000" dirty="0">
              <a:sym typeface="Web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90102"/>
            <a:ext cx="4038600" cy="300374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66800" y="152400"/>
            <a:ext cx="70104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02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426451"/>
            <a:ext cx="4158343" cy="29866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4800600"/>
            <a:ext cx="5267789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>
                <a:sym typeface="Webdings"/>
              </a:rPr>
              <a:t>৫</a:t>
            </a:r>
            <a:r>
              <a:rPr lang="bn-BD" sz="6000" dirty="0" smtClean="0">
                <a:sym typeface="Webdings"/>
              </a:rPr>
              <a:t>। কিবলামুখী হওয়া </a:t>
            </a:r>
            <a:endParaRPr lang="bn-BD" sz="6000" dirty="0">
              <a:sym typeface="Webding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6451"/>
            <a:ext cx="3962400" cy="306617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6800" y="152400"/>
            <a:ext cx="70104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5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73" y="1209674"/>
            <a:ext cx="5417127" cy="350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09674"/>
            <a:ext cx="2286000" cy="3819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6404" y="4969042"/>
            <a:ext cx="5912196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>
                <a:sym typeface="Webdings"/>
              </a:rPr>
              <a:t>৬</a:t>
            </a:r>
            <a:r>
              <a:rPr lang="bn-BD" sz="6000" dirty="0" smtClean="0">
                <a:sym typeface="Webdings"/>
              </a:rPr>
              <a:t>। নামাজের সময় হওয়া</a:t>
            </a:r>
            <a:endParaRPr lang="bn-BD" sz="6000" dirty="0">
              <a:sym typeface="Webding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152400"/>
            <a:ext cx="70104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68044"/>
            <a:ext cx="4495800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81325" y="4953000"/>
            <a:ext cx="3414717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>
                <a:sym typeface="Webdings"/>
              </a:rPr>
              <a:t>৭</a:t>
            </a:r>
            <a:r>
              <a:rPr lang="bn-BD" sz="6000" dirty="0" smtClean="0">
                <a:sym typeface="Webdings"/>
              </a:rPr>
              <a:t>। নিয়ত করা</a:t>
            </a:r>
            <a:endParaRPr lang="bn-BD" sz="6000" dirty="0">
              <a:sym typeface="Web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2905" r="3922" b="5497"/>
          <a:stretch/>
        </p:blipFill>
        <p:spPr>
          <a:xfrm>
            <a:off x="457200" y="964969"/>
            <a:ext cx="3581400" cy="3810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66800" y="152400"/>
            <a:ext cx="70104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6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1"/>
          <p:cNvSpPr txBox="1">
            <a:spLocks/>
          </p:cNvSpPr>
          <p:nvPr/>
        </p:nvSpPr>
        <p:spPr>
          <a:xfrm>
            <a:off x="914400" y="632460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fld id="{114E7611-690A-4937-BF7E-B9D7939EE682}" type="datetime12">
              <a:rPr lang="bn-BD" smtClean="0"/>
              <a:pPr/>
              <a:t>07-08-16 12.57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7696200" y="6324600"/>
            <a:ext cx="457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fld id="{A6632AD3-3F15-4F61-902D-64B0547CE06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1"/>
          <p:cNvSpPr txBox="1">
            <a:spLocks/>
          </p:cNvSpPr>
          <p:nvPr/>
        </p:nvSpPr>
        <p:spPr bwMode="auto">
          <a:xfrm>
            <a:off x="914400" y="632460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40F8B31-8CE2-4E04-8BAB-72D67CCBE096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12.57</a:t>
            </a:fld>
            <a:endParaRPr lang="en-US" smtClean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52B146-7B4A-4024-AC77-27709DE4289D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/>
          </a:p>
        </p:txBody>
      </p:sp>
      <p:sp>
        <p:nvSpPr>
          <p:cNvPr id="8" name="Rounded Rectangle 7"/>
          <p:cNvSpPr/>
          <p:nvPr/>
        </p:nvSpPr>
        <p:spPr>
          <a:xfrm>
            <a:off x="152400" y="4978523"/>
            <a:ext cx="8839200" cy="124777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85800" indent="-685800" algn="just">
              <a:buFont typeface="Wingdings" panose="05000000000000000000" pitchFamily="2" charset="2"/>
              <a:buChar char="Ø"/>
              <a:defRPr/>
            </a:pPr>
            <a:r>
              <a:rPr lang="bn-BD" sz="4000" dirty="0" smtClean="0"/>
              <a:t>নামাযের আহকাম আমাদের কীভাবে পাক পবিত্র হতে শিক্ষা দেয় লিখ।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6200"/>
            <a:ext cx="560962" cy="70307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019425" y="93472"/>
            <a:ext cx="3228975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6400800" y="1048417"/>
            <a:ext cx="2590800" cy="2362200"/>
          </a:xfrm>
          <a:prstGeom prst="cloudCallout">
            <a:avLst>
              <a:gd name="adj1" fmla="val -70443"/>
              <a:gd name="adj2" fmla="val 30288"/>
            </a:avLst>
          </a:prstGeom>
          <a:blipFill>
            <a:blip r:embed="rId4"/>
            <a:tile tx="0" ty="0" sx="100000" sy="100000" flip="none" algn="tl"/>
          </a:blipFill>
          <a:ln w="5715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</a:rPr>
              <a:t>যেকো</a:t>
            </a:r>
            <a:r>
              <a:rPr lang="bn-IN" sz="4000" dirty="0" smtClean="0">
                <a:solidFill>
                  <a:schemeClr val="tx1"/>
                </a:solidFill>
              </a:rPr>
              <a:t>নো</a:t>
            </a:r>
            <a:r>
              <a:rPr lang="bn-BD" sz="4000" dirty="0" smtClean="0">
                <a:solidFill>
                  <a:schemeClr val="tx1"/>
                </a:solidFill>
              </a:rPr>
              <a:t> একজন লিখ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24-Point Star 11"/>
          <p:cNvSpPr/>
          <p:nvPr/>
        </p:nvSpPr>
        <p:spPr>
          <a:xfrm>
            <a:off x="228600" y="2792412"/>
            <a:ext cx="2376488" cy="201453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৫ মিনিট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096000" y="3592511"/>
            <a:ext cx="2728913" cy="121443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সময়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973490"/>
            <a:ext cx="3886200" cy="2894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19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5" presetClass="path" presetSubtype="0" repeatCount="indefinite" accel="50000" autoRev="1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48148E-6 L -0.36858 0.01157 " pathEditMode="relative" rAng="0" ptsTypes="AA" p14:bounceEnd="20000">
                                          <p:cBhvr>
                                            <p:cTn id="19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38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1" grpId="0" animBg="1"/>
          <p:bldP spid="12" grpId="0" animBg="1"/>
          <p:bldP spid="14" grpId="0" animBg="1"/>
          <p:bldP spid="1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35" presetClass="path" presetSubtype="0" repeatCount="indefinite" accel="50000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1.48148E-6 L -0.36858 0.01157 " pathEditMode="relative" rAng="0" ptsTypes="AA">
                                          <p:cBhvr>
                                            <p:cTn id="19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438" y="57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1" grpId="0" animBg="1"/>
          <p:bldP spid="12" grpId="0" animBg="1"/>
          <p:bldP spid="14" grpId="0" animBg="1"/>
          <p:bldP spid="14" grpId="1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70191" y="122661"/>
            <a:ext cx="7010399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ন(ভিতরের ফরয) 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3100" y="4954755"/>
            <a:ext cx="5264583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>
                <a:sym typeface="Webdings"/>
              </a:rPr>
              <a:t>১</a:t>
            </a:r>
            <a:r>
              <a:rPr lang="bn-BD" sz="6000" dirty="0" smtClean="0">
                <a:sym typeface="Webdings"/>
              </a:rPr>
              <a:t>। তাকবিরে তাহরিমা</a:t>
            </a:r>
            <a:endParaRPr lang="bn-BD" sz="6000" dirty="0">
              <a:sym typeface="Webding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1120064"/>
            <a:ext cx="46386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4B4EF7-A9EC-4AEC-AF3B-DE855E6F89EB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12.57</a:t>
            </a:fld>
            <a:endParaRPr lang="en-US" smtClean="0"/>
          </a:p>
        </p:txBody>
      </p:sp>
      <p:sp>
        <p:nvSpPr>
          <p:cNvPr id="22" name="Rounded Rectangle 21"/>
          <p:cNvSpPr/>
          <p:nvPr/>
        </p:nvSpPr>
        <p:spPr>
          <a:xfrm>
            <a:off x="1828800" y="152400"/>
            <a:ext cx="58674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solidFill>
                  <a:schemeClr val="tx1"/>
                </a:solidFill>
              </a:rPr>
              <a:t>আজকের পাঠে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6000" dirty="0" err="1">
                <a:solidFill>
                  <a:schemeClr val="tx1"/>
                </a:solidFill>
              </a:rPr>
              <a:t>সবাইকে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 bwMode="auto">
          <a:xfrm>
            <a:off x="7696200" y="63246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auto" hangingPunct="0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1C2BDC-007B-4C9E-A7DB-5113224FE8F2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15" name="8-Point Star 14"/>
          <p:cNvSpPr/>
          <p:nvPr/>
        </p:nvSpPr>
        <p:spPr>
          <a:xfrm>
            <a:off x="304800" y="4419600"/>
            <a:ext cx="20574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12-Point Star 15"/>
          <p:cNvSpPr/>
          <p:nvPr/>
        </p:nvSpPr>
        <p:spPr>
          <a:xfrm>
            <a:off x="2438400" y="4419600"/>
            <a:ext cx="1905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12-Point Star 16"/>
          <p:cNvSpPr/>
          <p:nvPr/>
        </p:nvSpPr>
        <p:spPr>
          <a:xfrm>
            <a:off x="4343400" y="4419600"/>
            <a:ext cx="20574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</a:t>
            </a:r>
            <a:endParaRPr lang="en-US" sz="1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8-Point Star 17"/>
          <p:cNvSpPr/>
          <p:nvPr/>
        </p:nvSpPr>
        <p:spPr>
          <a:xfrm>
            <a:off x="6400800" y="4419600"/>
            <a:ext cx="21336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</a:t>
            </a:r>
            <a:r>
              <a:rPr lang="bn-BD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8-Point Star 18"/>
          <p:cNvSpPr/>
          <p:nvPr/>
        </p:nvSpPr>
        <p:spPr>
          <a:xfrm>
            <a:off x="304800" y="4408842"/>
            <a:ext cx="2057400" cy="175260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স্বা</a:t>
            </a:r>
            <a:r>
              <a:rPr lang="bn-BD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12-Point Star 31"/>
          <p:cNvSpPr/>
          <p:nvPr/>
        </p:nvSpPr>
        <p:spPr>
          <a:xfrm>
            <a:off x="2438400" y="4408842"/>
            <a:ext cx="19050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গ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12-Point Star 32"/>
          <p:cNvSpPr/>
          <p:nvPr/>
        </p:nvSpPr>
        <p:spPr>
          <a:xfrm>
            <a:off x="4343400" y="4408842"/>
            <a:ext cx="2057400" cy="1737360"/>
          </a:xfrm>
          <a:prstGeom prst="star12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8-Point Star 33"/>
          <p:cNvSpPr/>
          <p:nvPr/>
        </p:nvSpPr>
        <p:spPr>
          <a:xfrm>
            <a:off x="6400800" y="4408842"/>
            <a:ext cx="2133600" cy="1737360"/>
          </a:xfrm>
          <a:prstGeom prst="star8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</a:t>
            </a:r>
            <a:r>
              <a:rPr lang="bn-BD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repeatCount="indefinite" accel="26000" decel="4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3" presetClass="emph" presetSubtype="6" repeatCount="indefinite" accel="26000" decel="4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3" presetClass="emph" presetSubtype="6" repeatCount="indefinite" accel="26000" decel="4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3" presetClass="emph" presetSubtype="6" repeatCount="indefinite" accel="26000" decel="4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3" presetClass="emph" presetSubtype="6" repeatCount="indefinite" accel="26000" decel="4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3" presetClass="emph" presetSubtype="6" repeatCount="indefinite" accel="26000" decel="4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3" presetClass="emph" presetSubtype="6" repeatCount="indefinite" accel="26000" decel="4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3" presetClass="emph" presetSubtype="6" repeatCount="indefinite" accel="26000" decel="4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4800600"/>
            <a:ext cx="7045518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 smtClean="0">
                <a:sym typeface="Webdings"/>
              </a:rPr>
              <a:t>২। দাঁড়িয়ে নামায আদায় করা</a:t>
            </a:r>
            <a:endParaRPr lang="bn-BD" sz="6000" dirty="0">
              <a:sym typeface="Webding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59" y="1127082"/>
            <a:ext cx="4114800" cy="3444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7081"/>
            <a:ext cx="4267200" cy="344491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70191" y="122661"/>
            <a:ext cx="7010399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ন(ভিতরের ফরয) 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1485" y="4876800"/>
            <a:ext cx="8257389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 smtClean="0">
                <a:sym typeface="Webdings"/>
              </a:rPr>
              <a:t>৩। সূরা বা আয়াত তিলাওয়াত করা</a:t>
            </a:r>
            <a:endParaRPr lang="bn-BD" sz="6000" dirty="0">
              <a:sym typeface="Webdings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496998"/>
              </p:ext>
            </p:extLst>
          </p:nvPr>
        </p:nvGraphicFramePr>
        <p:xfrm>
          <a:off x="7239000" y="2209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Packager Shell Object" showAsIcon="1" r:id="rId6" imgW="914400" imgH="771480" progId="Package">
                  <p:embed/>
                </p:oleObj>
              </mc:Choice>
              <mc:Fallback>
                <p:oleObj name="Packager Shell Object" showAsIcon="1" r:id="rId6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39000" y="2209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vlc-record-2015-05-16-11h22m08s-Namazı - (Farz) - Namaz Nasil Kilinir.mp4-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" y="1025188"/>
            <a:ext cx="6096000" cy="34290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70191" y="122661"/>
            <a:ext cx="7010399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ন(ভিতরের ফরয) 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8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1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990600"/>
            <a:ext cx="4048125" cy="37589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71800" y="4951161"/>
            <a:ext cx="25908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ym typeface="Webdings"/>
              </a:rPr>
              <a:t>৪। রুকু করা</a:t>
            </a:r>
            <a:endParaRPr lang="bn-BD" sz="4800" dirty="0">
              <a:sym typeface="Web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58634"/>
            <a:ext cx="2743200" cy="3657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0191" y="122661"/>
            <a:ext cx="7010399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ন(ভিতরের ফরয) 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4600" y="4724400"/>
            <a:ext cx="3671198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 smtClean="0">
                <a:sym typeface="Webdings"/>
              </a:rPr>
              <a:t>৫। সিজদা করা</a:t>
            </a:r>
            <a:endParaRPr lang="bn-BD" sz="6000" dirty="0">
              <a:sym typeface="Webding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83171"/>
            <a:ext cx="3962400" cy="33200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99" y="1083171"/>
            <a:ext cx="4348163" cy="332005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0191" y="122661"/>
            <a:ext cx="7010399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ন(ভিতরের ফরয) 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09273"/>
            <a:ext cx="3962400" cy="36814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54232" y="4789073"/>
            <a:ext cx="4817344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>
                <a:sym typeface="Webdings"/>
              </a:rPr>
              <a:t>৬</a:t>
            </a:r>
            <a:r>
              <a:rPr lang="bn-BD" sz="6000" dirty="0" smtClean="0">
                <a:sym typeface="Webdings"/>
              </a:rPr>
              <a:t>। শেষ বৈঠকে বসা</a:t>
            </a:r>
            <a:endParaRPr lang="bn-BD" sz="6000" dirty="0">
              <a:sym typeface="Web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4986"/>
            <a:ext cx="4724400" cy="36957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70191" y="122661"/>
            <a:ext cx="7010399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ন(ভিতরের ফরয) 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987" y="1068765"/>
            <a:ext cx="4096092" cy="33989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3871" y="4876800"/>
            <a:ext cx="8925841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 smtClean="0">
                <a:sym typeface="Webdings"/>
              </a:rPr>
              <a:t>৭। সালামের মাধ্যমে নামাজ শেষ করা</a:t>
            </a:r>
            <a:endParaRPr lang="bn-BD" sz="6000" dirty="0">
              <a:sym typeface="Webding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" y="1115675"/>
            <a:ext cx="4676775" cy="330517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070191" y="122661"/>
            <a:ext cx="7010399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সালাতের আ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ন(ভিতরের ফরয) 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444" y="4966554"/>
            <a:ext cx="8735156" cy="100037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bn-BD" sz="32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   ।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28600"/>
            <a:ext cx="6477000" cy="5191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</a:t>
            </a:r>
            <a:r>
              <a:rPr lang="bn-IN" sz="4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4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লিখবে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02656" y="930321"/>
            <a:ext cx="2667000" cy="665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24-Point Star 4"/>
          <p:cNvSpPr/>
          <p:nvPr/>
        </p:nvSpPr>
        <p:spPr>
          <a:xfrm>
            <a:off x="6745685" y="3103456"/>
            <a:ext cx="1798434" cy="1863097"/>
          </a:xfrm>
          <a:prstGeom prst="star24">
            <a:avLst/>
          </a:prstGeom>
          <a:solidFill>
            <a:srgbClr val="92D050"/>
          </a:solidFill>
          <a:ln w="57150">
            <a:solidFill>
              <a:srgbClr val="D6009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৭+৫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677025" y="1720868"/>
            <a:ext cx="1935755" cy="1180723"/>
          </a:xfrm>
          <a:prstGeom prst="downArrow">
            <a:avLst/>
          </a:prstGeom>
          <a:noFill/>
          <a:ln w="57150">
            <a:solidFill>
              <a:srgbClr val="FF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66693" y="1229427"/>
            <a:ext cx="0" cy="3612586"/>
          </a:xfrm>
          <a:prstGeom prst="line">
            <a:avLst/>
          </a:prstGeom>
          <a:ln w="57150">
            <a:solidFill>
              <a:srgbClr val="D6009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44" y="1131249"/>
            <a:ext cx="5710969" cy="371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914400" y="6324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6C09C5-24D6-490C-AFDB-933DF919868C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12.57</a:t>
            </a:fld>
            <a:endParaRPr lang="en-US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696200" y="6324600"/>
            <a:ext cx="457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7BC6CBF-1141-43FE-8F4C-040F45C0E5A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mtClean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10712648" y="6268243"/>
            <a:ext cx="515588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497485"/>
            <a:ext cx="6556795" cy="60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নামায থেকে বের হতে হয়?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56882" y="169635"/>
            <a:ext cx="4528513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5045" y="2207091"/>
            <a:ext cx="2832969" cy="593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৬টি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9025" y="4997644"/>
            <a:ext cx="3655375" cy="850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দরুদ পড়ার মাধ্যমে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18663" y="2774233"/>
            <a:ext cx="2420338" cy="584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৮ টি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70963" y="2082788"/>
            <a:ext cx="4022589" cy="575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৫টি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432" y="4286118"/>
            <a:ext cx="4714719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রুকুর মাধ্যমে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16" y="5085667"/>
            <a:ext cx="5048094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সালামের মাধ্যমে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7743" y="1164827"/>
            <a:ext cx="83394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সালাতের আহকাম কয়টি?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36151" y="4396623"/>
            <a:ext cx="3841026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কিরাত পড়ার মাধ্যমে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762387" y="-50223"/>
            <a:ext cx="4286358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7" name="Picture 16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2357178" y="-15297"/>
            <a:ext cx="5195734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" name="Rounded Rectangle 17"/>
          <p:cNvSpPr/>
          <p:nvPr/>
        </p:nvSpPr>
        <p:spPr>
          <a:xfrm>
            <a:off x="461723" y="2859781"/>
            <a:ext cx="2962753" cy="548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৭ টি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6" grpId="2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220980" y="6394080"/>
            <a:ext cx="2548723" cy="372161"/>
          </a:xfrm>
        </p:spPr>
        <p:txBody>
          <a:bodyPr/>
          <a:lstStyle/>
          <a:p>
            <a:fld id="{E54FFD7B-8825-402A-BBD0-D3C94D1B8D5F}" type="datetime10">
              <a:rPr lang="bn-BD" smtClean="0"/>
              <a:t>রবিবার, 07 আগস্ট 2016</a:t>
            </a:fld>
            <a:endParaRPr lang="en-US" dirty="0"/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45576" y="6386731"/>
            <a:ext cx="422030" cy="386861"/>
          </a:xfrm>
        </p:spPr>
        <p:txBody>
          <a:bodyPr/>
          <a:lstStyle/>
          <a:p>
            <a:fld id="{B6C7F854-B571-47C3-B81D-C3C225D692F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25" name="Slide Number Placeholder 2"/>
          <p:cNvSpPr txBox="1">
            <a:spLocks/>
          </p:cNvSpPr>
          <p:nvPr/>
        </p:nvSpPr>
        <p:spPr>
          <a:xfrm>
            <a:off x="9679186" y="626824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mtClean="0"/>
              <a:t>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088" y="2999341"/>
            <a:ext cx="8605489" cy="60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4000" dirty="0" smtClean="0">
                <a:solidFill>
                  <a:schemeClr val="tx1"/>
                </a:solidFill>
              </a:rPr>
              <a:t>নামাযের আরকান হল- </a:t>
            </a:r>
            <a:endParaRPr lang="bn-BD" sz="4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08466" y="12485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 smtClean="0">
                <a:solidFill>
                  <a:schemeClr val="tx1"/>
                </a:solidFill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96360" y="1640662"/>
            <a:ext cx="2385516" cy="593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 smtClean="0">
                <a:solidFill>
                  <a:schemeClr val="tx1"/>
                </a:solidFill>
              </a:rPr>
              <a:t>খ</a:t>
            </a:r>
            <a:r>
              <a:rPr lang="bn-IN" sz="4400" dirty="0" smtClean="0">
                <a:solidFill>
                  <a:schemeClr val="tx1"/>
                </a:solidFill>
              </a:rPr>
              <a:t>। </a:t>
            </a:r>
            <a:r>
              <a:rPr lang="bn-BD" sz="4400" dirty="0" smtClean="0">
                <a:solidFill>
                  <a:schemeClr val="tx1"/>
                </a:solidFill>
              </a:rPr>
              <a:t>মনে মনে 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49555" y="5210790"/>
            <a:ext cx="1721215" cy="84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 smtClean="0">
                <a:solidFill>
                  <a:schemeClr val="tx1"/>
                </a:solidFill>
              </a:rPr>
              <a:t>ক</a:t>
            </a:r>
            <a:r>
              <a:rPr lang="bn-BD" sz="3200" dirty="0">
                <a:solidFill>
                  <a:schemeClr val="tx1"/>
                </a:solidFill>
              </a:rPr>
              <a:t>)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</a:t>
            </a:r>
            <a:r>
              <a:rPr lang="bn-BD" sz="3200" dirty="0" smtClean="0">
                <a:solidFill>
                  <a:schemeClr val="tx1"/>
                </a:solidFill>
              </a:rPr>
              <a:t>ও </a:t>
            </a:r>
            <a:r>
              <a:rPr lang="en-US" sz="3200" dirty="0" smtClean="0">
                <a:solidFill>
                  <a:schemeClr val="tx1"/>
                </a:solidFill>
              </a:rPr>
              <a:t>ii 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0088" y="2365371"/>
            <a:ext cx="3084112" cy="584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 </a:t>
            </a:r>
            <a:r>
              <a:rPr lang="bn-BD" sz="4800">
                <a:solidFill>
                  <a:schemeClr val="tx1"/>
                </a:solidFill>
              </a:rPr>
              <a:t>গ</a:t>
            </a:r>
            <a:r>
              <a:rPr lang="bn-BD" sz="4800" smtClean="0">
                <a:solidFill>
                  <a:schemeClr val="tx1"/>
                </a:solidFill>
              </a:rPr>
              <a:t>। বাংলায় </a:t>
            </a:r>
            <a:endParaRPr lang="bn-BD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0088" y="1705820"/>
            <a:ext cx="3084111" cy="575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</a:rPr>
              <a:t>ক</a:t>
            </a:r>
            <a:r>
              <a:rPr lang="bn-BD" sz="4800" dirty="0" smtClean="0">
                <a:solidFill>
                  <a:schemeClr val="tx1"/>
                </a:solidFill>
              </a:rPr>
              <a:t>। আরবিতে</a:t>
            </a:r>
            <a:endParaRPr lang="bn-BD" sz="48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402451" y="5351012"/>
            <a:ext cx="2479540" cy="656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ঘ</a:t>
            </a:r>
            <a:r>
              <a:rPr lang="bn-BD" sz="3600" dirty="0">
                <a:solidFill>
                  <a:schemeClr val="tx1"/>
                </a:solidFill>
              </a:rPr>
              <a:t>)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bn-BD" sz="3200" dirty="0">
                <a:solidFill>
                  <a:schemeClr val="tx1"/>
                </a:solidFill>
              </a:rPr>
              <a:t>,</a:t>
            </a:r>
            <a:r>
              <a:rPr lang="bn-BD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ii</a:t>
            </a:r>
            <a:r>
              <a:rPr lang="bn-BD" sz="3200" dirty="0" smtClean="0">
                <a:solidFill>
                  <a:schemeClr val="tx1"/>
                </a:solidFill>
              </a:rPr>
              <a:t> ও </a:t>
            </a:r>
            <a:r>
              <a:rPr lang="en-US" sz="3200" dirty="0" smtClean="0">
                <a:solidFill>
                  <a:schemeClr val="tx1"/>
                </a:solidFill>
              </a:rPr>
              <a:t>iii </a:t>
            </a:r>
            <a:endParaRPr lang="bn-BD" sz="24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994084" y="2335089"/>
            <a:ext cx="3894423" cy="5481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</a:rPr>
              <a:t>ঘ</a:t>
            </a:r>
            <a:r>
              <a:rPr lang="bn-BD" sz="4400" dirty="0" smtClean="0">
                <a:solidFill>
                  <a:schemeClr val="tx1"/>
                </a:solidFill>
              </a:rPr>
              <a:t>। মুখে উচ্চারণ করে</a:t>
            </a:r>
            <a:endParaRPr lang="bn-BD" sz="44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351351" y="5284459"/>
            <a:ext cx="1820849" cy="708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 </a:t>
            </a:r>
            <a:r>
              <a:rPr lang="bn-BD" sz="3200" dirty="0" smtClean="0">
                <a:solidFill>
                  <a:schemeClr val="tx1"/>
                </a:solidFill>
              </a:rPr>
              <a:t>গ</a:t>
            </a:r>
            <a:r>
              <a:rPr lang="bn-BD" sz="3200" dirty="0">
                <a:solidFill>
                  <a:schemeClr val="tx1"/>
                </a:solidFill>
              </a:rPr>
              <a:t>)</a:t>
            </a:r>
            <a:r>
              <a:rPr lang="en-US" sz="3200" dirty="0" smtClean="0">
                <a:solidFill>
                  <a:schemeClr val="tx1"/>
                </a:solidFill>
              </a:rPr>
              <a:t> ii </a:t>
            </a:r>
            <a:r>
              <a:rPr lang="bn-BD" sz="3200" dirty="0" smtClean="0">
                <a:solidFill>
                  <a:schemeClr val="tx1"/>
                </a:solidFill>
              </a:rPr>
              <a:t>ও</a:t>
            </a:r>
            <a:r>
              <a:rPr lang="en-US" sz="3200" dirty="0" smtClean="0">
                <a:solidFill>
                  <a:schemeClr val="tx1"/>
                </a:solidFill>
              </a:rPr>
              <a:t> iii</a:t>
            </a:r>
            <a:endParaRPr lang="bn-BD" sz="32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-3269" y="895702"/>
            <a:ext cx="889177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200" dirty="0" smtClean="0">
                <a:latin typeface="Saroda" pitchFamily="2" charset="0"/>
              </a:rPr>
              <a:t>সালাতে কীভাবে নিয়ত করা উত্তম</a:t>
            </a:r>
            <a:r>
              <a:rPr lang="en-US" sz="3200" dirty="0" smtClean="0">
                <a:latin typeface="Saroda" pitchFamily="2" charset="0"/>
              </a:rPr>
              <a:t>?</a:t>
            </a:r>
            <a:endParaRPr lang="en-US" sz="3200" dirty="0"/>
          </a:p>
        </p:txBody>
      </p:sp>
      <p:sp>
        <p:nvSpPr>
          <p:cNvPr id="36" name="Rounded Rectangle 35"/>
          <p:cNvSpPr/>
          <p:nvPr/>
        </p:nvSpPr>
        <p:spPr>
          <a:xfrm>
            <a:off x="2091385" y="5326754"/>
            <a:ext cx="2088243" cy="666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 smtClean="0">
                <a:solidFill>
                  <a:schemeClr val="tx1"/>
                </a:solidFill>
              </a:rPr>
              <a:t>খ)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bn-BD" sz="3600" dirty="0" smtClean="0">
                <a:solidFill>
                  <a:schemeClr val="tx1"/>
                </a:solidFill>
              </a:rPr>
              <a:t>ও </a:t>
            </a:r>
            <a:r>
              <a:rPr lang="en-US" sz="3600" dirty="0" smtClean="0">
                <a:solidFill>
                  <a:schemeClr val="tx1"/>
                </a:solidFill>
              </a:rPr>
              <a:t>iii </a:t>
            </a:r>
            <a:endParaRPr lang="bn-BD" sz="3600" dirty="0">
              <a:solidFill>
                <a:schemeClr val="tx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2084295" y="-106196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>
            <a:hlinkClick r:id="" action="ppaction://noaction" highlightClick="1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1688682" y="51677"/>
            <a:ext cx="5693194" cy="833438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41019" y="3791265"/>
            <a:ext cx="1802752" cy="453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 smtClean="0">
                <a:solidFill>
                  <a:schemeClr val="tx1"/>
                </a:solidFill>
              </a:rPr>
              <a:t>i</a:t>
            </a:r>
            <a:r>
              <a:rPr lang="en-US" sz="3600" dirty="0" smtClean="0">
                <a:solidFill>
                  <a:schemeClr val="tx1"/>
                </a:solidFill>
              </a:rPr>
              <a:t>) </a:t>
            </a:r>
            <a:r>
              <a:rPr lang="bn-BD" sz="3600" dirty="0" smtClean="0">
                <a:solidFill>
                  <a:schemeClr val="tx1"/>
                </a:solidFill>
              </a:rPr>
              <a:t>রুকু করা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69703" y="3737887"/>
            <a:ext cx="2422042" cy="5065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ii) </a:t>
            </a:r>
            <a:r>
              <a:rPr lang="bn-BD" sz="3600" dirty="0" smtClean="0">
                <a:solidFill>
                  <a:schemeClr val="tx1"/>
                </a:solidFill>
              </a:rPr>
              <a:t>সিজদা করা 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33608" y="3713316"/>
            <a:ext cx="2737898" cy="531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</a:rPr>
              <a:t>iii)</a:t>
            </a:r>
            <a:r>
              <a:rPr lang="bn-BD" sz="3600" dirty="0" smtClean="0">
                <a:solidFill>
                  <a:schemeClr val="tx1"/>
                </a:solidFill>
              </a:rPr>
              <a:t> সতর ঢাকা</a:t>
            </a:r>
            <a:endParaRPr lang="bn-BD" sz="3600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57902" y="4534975"/>
            <a:ext cx="3921726" cy="5319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</a:rPr>
              <a:t> </a:t>
            </a:r>
            <a:r>
              <a:rPr lang="bn-BD" sz="4000" dirty="0" smtClean="0">
                <a:solidFill>
                  <a:schemeClr val="tx1"/>
                </a:solidFill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7" grpId="1"/>
      <p:bldP spid="27" grpId="2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741313"/>
            <a:ext cx="87630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নিয়মে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 আদায়ে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সহায়ক এমন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চার্ট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তৈরি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24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আগামীকাল এই প্রশ্নের উত্তর লিখে নিয়ে আসবে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31294"/>
            <a:ext cx="4580530" cy="3139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1203844"/>
            <a:ext cx="2381250" cy="3212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5" y="0"/>
            <a:ext cx="8991600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3425097" y="126271"/>
            <a:ext cx="2382515" cy="731532"/>
          </a:xfrm>
          <a:prstGeom prst="round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8978" y="779466"/>
            <a:ext cx="3605890" cy="524033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noFill/>
          </a:ln>
          <a:effectLst>
            <a:outerShdw blurRad="44450" dist="88900" dir="4800000" algn="ctr">
              <a:srgbClr val="000000">
                <a:alpha val="32000"/>
              </a:srgbClr>
            </a:outerShdw>
          </a:effectLst>
          <a:scene3d>
            <a:camera prst="perspectiveHeroicExtremeRightFacing" fov="7200000">
              <a:rot lat="0" lon="2100000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সাইফুল ইসলাম</a:t>
            </a:r>
          </a:p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সোনামুখী উচ্চ বিদ্যালয়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আক্কেলপুর,জয়পুরহাট।</a:t>
            </a:r>
          </a:p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মোবাইল-০১৯১৬৩১৬১৬০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saifulpcakkelpur@gmail.com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74868" y="968760"/>
            <a:ext cx="4673051" cy="4861744"/>
            <a:chOff x="6315399" y="1610890"/>
            <a:chExt cx="5050554" cy="40066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999" r="3331" b="2011"/>
            <a:stretch/>
          </p:blipFill>
          <p:spPr>
            <a:xfrm>
              <a:off x="6315399" y="1610890"/>
              <a:ext cx="5050554" cy="4006689"/>
            </a:xfrm>
            <a:prstGeom prst="rect">
              <a:avLst/>
            </a:prstGeom>
            <a:scene3d>
              <a:camera prst="perspectiveHeroicExtremeLeftFacing" fov="1800000">
                <a:rot lat="0" lon="2400000" rev="21594000"/>
              </a:camera>
              <a:lightRig rig="threePt" dir="t"/>
            </a:scene3d>
          </p:spPr>
        </p:pic>
        <p:sp>
          <p:nvSpPr>
            <p:cNvPr id="9" name="Rectangle 8"/>
            <p:cNvSpPr/>
            <p:nvPr/>
          </p:nvSpPr>
          <p:spPr>
            <a:xfrm>
              <a:off x="6786319" y="3133784"/>
              <a:ext cx="4276865" cy="1242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৩য়</a:t>
              </a:r>
              <a:r>
                <a:rPr lang="bn-BD" sz="28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(ইবাদাত) </a:t>
              </a:r>
            </a:p>
            <a:p>
              <a:pPr algn="ctr"/>
              <a:r>
                <a:rPr lang="bn-BD" sz="32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পাঠঃ </a:t>
              </a:r>
              <a:r>
                <a:rPr lang="en-US" sz="3200" b="1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10</a:t>
              </a:r>
              <a:endParaRPr lang="bn-IN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bn-BD" sz="32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3200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3FCA70B-E37A-4F6D-945A-D74D1394432D}" type="datetime12">
              <a:rPr lang="bn-BD" smtClean="0">
                <a:solidFill>
                  <a:srgbClr val="FF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12.57</a:t>
            </a:fld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9ED20E6-500D-49C5-A0D1-F9CE6303CB04}" type="slidenum">
              <a:rPr lang="en-US" smtClean="0">
                <a:solidFill>
                  <a:srgbClr val="FF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743200" y="76200"/>
            <a:ext cx="33528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5400" dirty="0">
                <a:solidFill>
                  <a:schemeClr val="tx1"/>
                </a:solidFill>
              </a:rPr>
              <a:t>আজ এ পর্যন্তই 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724400"/>
            <a:ext cx="70104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bn-IN" sz="11500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আল্লাহ হাফেজ</a:t>
            </a:r>
            <a:endParaRPr lang="en-US" sz="44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2394" y="-152400"/>
            <a:ext cx="3124200" cy="1161542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94" y="2362200"/>
            <a:ext cx="8763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200" dirty="0" smtClean="0"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994" y="3505200"/>
            <a:ext cx="8742406" cy="2431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১। </a:t>
            </a:r>
            <a:r>
              <a:rPr lang="bn-IN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মোঃ </a:t>
            </a:r>
            <a:r>
              <a:rPr lang="bn-BD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গোলাম জাওহার</a:t>
            </a:r>
            <a:r>
              <a:rPr lang="bn-IN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সহকারী অধ্যাপক</a:t>
            </a:r>
            <a:r>
              <a:rPr lang="bn-IN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ইসলামি আদর্শ,</a:t>
            </a:r>
            <a:r>
              <a:rPr lang="bn-IN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সরকারি </a:t>
            </a:r>
            <a:r>
              <a:rPr lang="bn-IN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কলেজ</a:t>
            </a:r>
            <a:r>
              <a:rPr lang="bn-IN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ফরিদপুর।</a:t>
            </a:r>
            <a:endParaRPr lang="bn-BD" sz="4000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bn-BD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২। </a:t>
            </a:r>
            <a:r>
              <a:rPr lang="bn-IN" sz="40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মোঃ </a:t>
            </a:r>
            <a:r>
              <a:rPr lang="bn-BD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সাখাওয়াৎ হোসেন</a:t>
            </a:r>
            <a:r>
              <a:rPr lang="bn-IN" sz="40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সহকারী অধ্যাপক</a:t>
            </a:r>
            <a:r>
              <a:rPr lang="bn-IN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bn-BD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ইসলামি আদর্শ,</a:t>
            </a:r>
            <a:r>
              <a:rPr lang="bn-IN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সরকারি </a:t>
            </a:r>
            <a:r>
              <a:rPr lang="bn-IN" sz="360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টিটি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bn-IN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BD" sz="3600" dirty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সিলেট</a:t>
            </a:r>
            <a:r>
              <a:rPr lang="bn-BD" sz="3600" dirty="0" smtClean="0">
                <a:solidFill>
                  <a:srgbClr val="008000"/>
                </a:solidFill>
                <a:latin typeface="Nikosh" pitchFamily="2" charset="0"/>
                <a:cs typeface="Nikosh" pitchFamily="2" charset="0"/>
              </a:rPr>
              <a:t>।</a:t>
            </a:r>
            <a:endParaRPr lang="bn-IN" sz="4000" dirty="0" smtClean="0">
              <a:solidFill>
                <a:srgbClr val="008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09142"/>
            <a:ext cx="8763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4000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6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48A7D9-D499-466E-A219-B41824A67133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12.57</a:t>
            </a:fld>
            <a:endParaRPr lang="en-US" smtClean="0"/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EF40EAC-78F6-4AE7-B258-FF1E704E8E88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9" name="TextBox 8"/>
          <p:cNvSpPr txBox="1"/>
          <p:nvPr/>
        </p:nvSpPr>
        <p:spPr>
          <a:xfrm>
            <a:off x="1433015" y="188533"/>
            <a:ext cx="648296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চিন্তা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24608"/>
            <a:ext cx="6477000" cy="45029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43538" y="5401154"/>
            <a:ext cx="4241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এই ঘরে কী করা হয়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4600" y="5435605"/>
            <a:ext cx="3137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এ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টা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কার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ঘর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IN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614615" cy="404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1917" y="95037"/>
            <a:ext cx="700157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1" y="5183723"/>
            <a:ext cx="89915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সালাত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সহীহ হওয়ার জন্য প্রয়োজনীয় বিষয়গুলোকে কী বলে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3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9C2BD6E-BBD9-458E-849F-F95D49A3D3F1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12.57</a:t>
            </a:fld>
            <a:endParaRPr lang="en-US" smtClean="0"/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D71E00F-2B31-409E-881D-B780319BC08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4" name="Rounded Rectangle 3"/>
          <p:cNvSpPr/>
          <p:nvPr/>
        </p:nvSpPr>
        <p:spPr>
          <a:xfrm>
            <a:off x="2232816" y="152400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1943100" y="4778514"/>
            <a:ext cx="5544535" cy="1546086"/>
          </a:xfrm>
          <a:prstGeom prst="cloud">
            <a:avLst/>
          </a:prstGeom>
          <a:ln>
            <a:solidFill>
              <a:srgbClr val="0066FF"/>
            </a:solidFill>
          </a:ln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সালাতের ফরয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66" y="1001850"/>
            <a:ext cx="3581400" cy="33786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87820"/>
            <a:ext cx="3886200" cy="33255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BDAAA80-DA72-4B33-9639-5EC89F20A3BE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07-08-16 12.57</a:t>
            </a:fld>
            <a:endParaRPr lang="en-US" smtClean="0"/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A95CB2-BDA4-4803-AE3A-1063693EDCB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1333244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b="1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" y="2438400"/>
            <a:ext cx="8799072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সালাতের আহকাম ও আরকান </a:t>
            </a:r>
            <a:r>
              <a:rPr lang="bn-IN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সম্পর্কে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বলতে পারবে।</a:t>
            </a:r>
            <a:endParaRPr lang="en-US" sz="3600" dirty="0"/>
          </a:p>
          <a:p>
            <a:pPr eaLnBrk="1" hangingPunct="1"/>
            <a:endParaRPr lang="bn-BD" sz="1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সালাতের আহকাম ও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আরকান</a:t>
            </a:r>
            <a:r>
              <a:rPr lang="bn-IN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গুলো </a:t>
            </a:r>
            <a:r>
              <a:rPr lang="bn-BD" sz="36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উল্লেখ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করতে পারবে। </a:t>
            </a:r>
            <a:endParaRPr lang="en-US" sz="3600" dirty="0"/>
          </a:p>
          <a:p>
            <a:pPr eaLnBrk="1" hangingPunct="1"/>
            <a:endParaRPr lang="bn-BD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সালাতের আহকাম ও আরকানসমূহ বর্ণনা করতে পারবে। </a:t>
            </a:r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3146131" y="92268"/>
            <a:ext cx="2851737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60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b="1" spc="51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spc="51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14401" y="152400"/>
            <a:ext cx="7238999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আরকান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9059"/>
            <a:ext cx="3790162" cy="310096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88597" y="4549632"/>
            <a:ext cx="6574517" cy="8223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সারিবদ্ধ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677" y="4549632"/>
            <a:ext cx="9007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/>
              <a:t>নামাজ</a:t>
            </a:r>
            <a:r>
              <a:rPr lang="en-US" sz="3600" dirty="0"/>
              <a:t> </a:t>
            </a:r>
            <a:r>
              <a:rPr lang="en-US" sz="3600" dirty="0" err="1"/>
              <a:t>শুদ্ধ</a:t>
            </a:r>
            <a:r>
              <a:rPr lang="en-US" sz="3600" dirty="0"/>
              <a:t> </a:t>
            </a:r>
            <a:r>
              <a:rPr lang="en-US" sz="3600" dirty="0" err="1"/>
              <a:t>হওয়ার</a:t>
            </a:r>
            <a:r>
              <a:rPr lang="en-US" sz="3600" dirty="0"/>
              <a:t> </a:t>
            </a:r>
            <a:r>
              <a:rPr lang="en-US" sz="3600" dirty="0" err="1"/>
              <a:t>জন্য</a:t>
            </a:r>
            <a:r>
              <a:rPr lang="en-US" sz="3600" dirty="0"/>
              <a:t> </a:t>
            </a:r>
            <a:r>
              <a:rPr lang="en-US" sz="3600" dirty="0" err="1"/>
              <a:t>যে</a:t>
            </a:r>
            <a:r>
              <a:rPr lang="en-US" sz="3600" dirty="0"/>
              <a:t> </a:t>
            </a:r>
            <a:r>
              <a:rPr lang="en-US" sz="3600" dirty="0" err="1"/>
              <a:t>নিয়ম</a:t>
            </a:r>
            <a:r>
              <a:rPr lang="en-US" sz="3600" dirty="0"/>
              <a:t> </a:t>
            </a:r>
            <a:r>
              <a:rPr lang="en-US" sz="3600" dirty="0" err="1" smtClean="0"/>
              <a:t>কা</a:t>
            </a:r>
            <a:r>
              <a:rPr lang="bn-IN" sz="3600" dirty="0" smtClean="0"/>
              <a:t>নু</a:t>
            </a:r>
            <a:r>
              <a:rPr lang="en-US" sz="3600" dirty="0" smtClean="0"/>
              <a:t>ন </a:t>
            </a:r>
            <a:r>
              <a:rPr lang="en-US" sz="3600" dirty="0" err="1"/>
              <a:t>আছে</a:t>
            </a:r>
            <a:r>
              <a:rPr lang="en-US" sz="3600" dirty="0"/>
              <a:t> </a:t>
            </a:r>
            <a:r>
              <a:rPr lang="en-US" sz="3600" dirty="0" err="1"/>
              <a:t>তাকে</a:t>
            </a:r>
            <a:r>
              <a:rPr lang="en-US" sz="3600" dirty="0"/>
              <a:t> </a:t>
            </a:r>
            <a:r>
              <a:rPr lang="en-US" sz="3600" dirty="0" err="1"/>
              <a:t>কী</a:t>
            </a:r>
            <a:r>
              <a:rPr lang="en-US" sz="3600" dirty="0"/>
              <a:t> </a:t>
            </a:r>
            <a:r>
              <a:rPr lang="en-US" sz="3600" dirty="0" err="1"/>
              <a:t>বলে</a:t>
            </a:r>
            <a:r>
              <a:rPr lang="en-US" sz="3600" dirty="0"/>
              <a:t>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4566732"/>
            <a:ext cx="8923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/>
              <a:t>যার কোন একটি বাদ গেলে নামাজ নষ্ট হয় তা </a:t>
            </a:r>
            <a:r>
              <a:rPr lang="bn-BD" sz="3600" dirty="0" smtClean="0"/>
              <a:t>মোট কতটি</a:t>
            </a:r>
            <a:r>
              <a:rPr lang="en-US" sz="3600" dirty="0"/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53" y="979059"/>
            <a:ext cx="4709160" cy="315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64" y="2557039"/>
            <a:ext cx="2857500" cy="2857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ED85B-E0EF-4888-B5F3-B8E3EBF21AFB}" type="datetime12">
              <a:rPr lang="bn-BD" smtClean="0"/>
              <a:pPr>
                <a:defRPr/>
              </a:pPr>
              <a:t>07-08-16 12.57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2F88C-5841-441C-B7B4-88ABDFA2278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2407" y="1300920"/>
            <a:ext cx="38862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কত দিনে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সপ্তাহ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4307" y="1986884"/>
            <a:ext cx="54102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ফরযও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৭টি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40362" y="2888362"/>
            <a:ext cx="4732386" cy="707886"/>
          </a:xfrm>
          <a:prstGeom prst="wedgeRectCallout">
            <a:avLst>
              <a:gd name="adj1" fmla="val 77684"/>
              <a:gd name="adj2" fmla="val -5609"/>
            </a:avLst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000" dirty="0"/>
              <a:t>১</a:t>
            </a:r>
            <a:r>
              <a:rPr lang="en-US" sz="4000" dirty="0" smtClean="0"/>
              <a:t>. </a:t>
            </a:r>
            <a:r>
              <a:rPr lang="en-US" sz="4000" dirty="0" err="1" smtClean="0"/>
              <a:t>বাহিরে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সাতটি</a:t>
            </a:r>
            <a:r>
              <a:rPr lang="bn-BD" sz="4000" dirty="0" smtClean="0"/>
              <a:t> ( আ</a:t>
            </a:r>
            <a:r>
              <a:rPr lang="bn-IN" sz="4000" dirty="0" smtClean="0"/>
              <a:t>হকাম</a:t>
            </a:r>
            <a:r>
              <a:rPr lang="bn-BD" sz="4000" dirty="0" smtClean="0"/>
              <a:t>)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914401" y="152400"/>
            <a:ext cx="7238999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আরকান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2407" y="5369957"/>
            <a:ext cx="6591300" cy="609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ফরয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66494" y="4440701"/>
            <a:ext cx="5359159" cy="830997"/>
          </a:xfrm>
          <a:prstGeom prst="wedgeRectCallout">
            <a:avLst>
              <a:gd name="adj1" fmla="val 90867"/>
              <a:gd name="adj2" fmla="val -63542"/>
            </a:avLst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4800" dirty="0"/>
              <a:t>২</a:t>
            </a:r>
            <a:r>
              <a:rPr lang="en-US" sz="4800" dirty="0" smtClean="0"/>
              <a:t>. </a:t>
            </a:r>
            <a:r>
              <a:rPr lang="en-US" sz="4800" dirty="0" err="1" smtClean="0"/>
              <a:t>ভিতরে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সাতটি</a:t>
            </a:r>
            <a:r>
              <a:rPr lang="bn-BD" sz="4800" dirty="0" smtClean="0"/>
              <a:t> (আ</a:t>
            </a:r>
            <a:r>
              <a:rPr lang="bn-IN" sz="4800" dirty="0" smtClean="0"/>
              <a:t>রকান</a:t>
            </a:r>
            <a:r>
              <a:rPr lang="bn-BD" sz="4800" dirty="0" smtClean="0"/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370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মোঃ সাইফুল ইসলাম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</TotalTime>
  <Words>1800</Words>
  <Application>Microsoft Office PowerPoint</Application>
  <PresentationFormat>On-screen Show (4:3)</PresentationFormat>
  <Paragraphs>304</Paragraphs>
  <Slides>31</Slides>
  <Notes>29</Notes>
  <HiddenSlides>1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Nikosh</vt:lpstr>
      <vt:lpstr>NikoshBAN</vt:lpstr>
      <vt:lpstr>Saroda</vt:lpstr>
      <vt:lpstr>Times New Roman</vt:lpstr>
      <vt:lpstr>Vrinda</vt:lpstr>
      <vt:lpstr>Webdings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SAIFUL ISLAM</dc:creator>
  <cp:lastModifiedBy>MD. SAIFUL ISLAM</cp:lastModifiedBy>
  <cp:revision>617</cp:revision>
  <dcterms:created xsi:type="dcterms:W3CDTF">2014-05-23T14:27:40Z</dcterms:created>
  <dcterms:modified xsi:type="dcterms:W3CDTF">2016-08-07T07:02:40Z</dcterms:modified>
</cp:coreProperties>
</file>